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6" r:id="rId4"/>
    <p:sldMasterId id="214748365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heplosblog.plos.org/2019/07/plos-computational-biology-announce-reproducibility-pilot/" TargetMode="External"/><Relationship Id="rId3" Type="http://schemas.openxmlformats.org/officeDocument/2006/relationships/hyperlink" Target="https://www.acm.org/publications/policies/artifact-review-badging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0614e94bc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0614e94b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a0614e94bc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626301161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62630116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d626301161_0_5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626301161_0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62630116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d626301161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0614e94bc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a0614e94b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a0614e94bc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0614e94bc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0614e94b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a0614e94bc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0614e94bc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0614e94b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https://www.explainxkcd.com/wiki/index.php/1683:_Digital_Data</a:t>
            </a:r>
            <a:endParaRPr/>
          </a:p>
        </p:txBody>
      </p:sp>
      <p:sp>
        <p:nvSpPr>
          <p:cNvPr id="185" name="Google Shape;185;ga0614e94bc_0_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0614e94bc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a0614e94b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a0614e94bc_0_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0614e94bc_0_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0614e94b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a0614e94bc_0_4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a0614e94bc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a0614e94b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a0614e94bc_0_4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0614e94bc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a0614e94b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a0614e94bc_0_5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64bd8790a_0_1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64bd8790a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https://physicstoday.scitation.org/do/10.1063/PT.6.1.20180822a/full/</a:t>
            </a:r>
            <a:endParaRPr/>
          </a:p>
        </p:txBody>
      </p:sp>
      <p:sp>
        <p:nvSpPr>
          <p:cNvPr id="67" name="Google Shape;67;gd64bd8790a_0_10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626301161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d62630116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d626301161_0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626301161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62630116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https://theplosblog.plos.org/2019/07/plos-computational-biology-announce-reproducibility-pilot/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https://www.acm.org/publications/policies/artifact-review-badging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d626301161_0_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d3f46319b2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d3f46319b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d3f46319b2_0_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626301161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d626301161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d626301161_0_8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3f46319b2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d3f46319b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d3f46319b2_0_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d3f46319b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d3f46319b2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d64bd8790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d64bd8790a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d64bd8790a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d64bd8790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https://physicstoday.scitation.org/do/10.1063/PT.6.1.20180822a/full/</a:t>
            </a:r>
            <a:endParaRPr/>
          </a:p>
        </p:txBody>
      </p:sp>
      <p:sp>
        <p:nvSpPr>
          <p:cNvPr id="75" name="Google Shape;75;gd64bd8790a_0_8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64bd8790a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64bd8790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d64bd8790a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64bd8790a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64bd8790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https://physicstoday.scitation.org/do/10.1063/PT.6.1.20180822a/full/</a:t>
            </a:r>
            <a:endParaRPr/>
          </a:p>
        </p:txBody>
      </p:sp>
      <p:sp>
        <p:nvSpPr>
          <p:cNvPr id="102" name="Google Shape;102;gd64bd8790a_0_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d626301161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d62630116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d626301161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626301161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62630116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d626301161_0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e4b16383b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e4b16383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9e4b16383b_0_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64bd8790a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64bd8790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d64bd8790a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0" y="4446492"/>
            <a:ext cx="9144000" cy="697008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0" y="571500"/>
            <a:ext cx="9144000" cy="1289304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1" y="791670"/>
            <a:ext cx="2858677" cy="847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0415" y="4555188"/>
            <a:ext cx="6323171" cy="47672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0" y="1860804"/>
            <a:ext cx="9144000" cy="710946"/>
          </a:xfrm>
          <a:prstGeom prst="rect">
            <a:avLst/>
          </a:prstGeom>
          <a:solidFill>
            <a:srgbClr val="7F7F7F">
              <a:alpha val="8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" name="Google Shape;18;p2"/>
          <p:cNvSpPr txBox="1"/>
          <p:nvPr>
            <p:ph idx="1" type="body"/>
          </p:nvPr>
        </p:nvSpPr>
        <p:spPr>
          <a:xfrm>
            <a:off x="152401" y="1822127"/>
            <a:ext cx="8839633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 sz="2800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2" type="body"/>
          </p:nvPr>
        </p:nvSpPr>
        <p:spPr>
          <a:xfrm>
            <a:off x="152401" y="2114550"/>
            <a:ext cx="8839633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i="1" sz="2800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3" type="body"/>
          </p:nvPr>
        </p:nvSpPr>
        <p:spPr>
          <a:xfrm>
            <a:off x="152401" y="1352550"/>
            <a:ext cx="8839633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spcBef>
                <a:spcPts val="560"/>
              </a:spcBef>
              <a:spcAft>
                <a:spcPts val="0"/>
              </a:spcAft>
              <a:buClr>
                <a:srgbClr val="237DB9"/>
              </a:buClr>
              <a:buSzPts val="2800"/>
              <a:buNone/>
              <a:defRPr b="1" sz="2800">
                <a:solidFill>
                  <a:srgbClr val="237DB9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3086100"/>
            <a:ext cx="1051560" cy="78867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1051560" y="3086100"/>
            <a:ext cx="8092440" cy="78867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137150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37DB9"/>
              </a:buClr>
              <a:buSzPts val="4000"/>
              <a:buFont typeface="Open Sans"/>
              <a:buNone/>
              <a:defRPr b="1" sz="4000" cap="none">
                <a:solidFill>
                  <a:srgbClr val="237DB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543" y="3137535"/>
            <a:ext cx="685833" cy="685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228600" y="800101"/>
            <a:ext cx="8686800" cy="37149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0" y="0"/>
            <a:ext cx="9144000" cy="628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1447800" y="1126244"/>
            <a:ext cx="6858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rgbClr val="237DB9"/>
              </a:buClr>
              <a:buSzPts val="3200"/>
              <a:buNone/>
              <a:defRPr b="1">
                <a:solidFill>
                  <a:srgbClr val="237DB9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1447800" y="1975615"/>
            <a:ext cx="6858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 b="1">
                <a:solidFill>
                  <a:schemeClr val="accent2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3" type="body"/>
          </p:nvPr>
        </p:nvSpPr>
        <p:spPr>
          <a:xfrm>
            <a:off x="1447800" y="2824986"/>
            <a:ext cx="6858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b="1">
                <a:solidFill>
                  <a:schemeClr val="accent4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4" type="body"/>
          </p:nvPr>
        </p:nvSpPr>
        <p:spPr>
          <a:xfrm>
            <a:off x="1447800" y="3674357"/>
            <a:ext cx="6858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 b="1">
                <a:solidFill>
                  <a:schemeClr val="accent5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6"/>
          <p:cNvSpPr/>
          <p:nvPr/>
        </p:nvSpPr>
        <p:spPr>
          <a:xfrm>
            <a:off x="609600" y="1085850"/>
            <a:ext cx="539496" cy="53798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" name="Google Shape;40;p6"/>
          <p:cNvSpPr/>
          <p:nvPr/>
        </p:nvSpPr>
        <p:spPr>
          <a:xfrm>
            <a:off x="609600" y="1935221"/>
            <a:ext cx="539496" cy="53798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" name="Google Shape;41;p6"/>
          <p:cNvSpPr/>
          <p:nvPr/>
        </p:nvSpPr>
        <p:spPr>
          <a:xfrm>
            <a:off x="609600" y="2784593"/>
            <a:ext cx="539496" cy="53798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" name="Google Shape;42;p6"/>
          <p:cNvSpPr/>
          <p:nvPr/>
        </p:nvSpPr>
        <p:spPr>
          <a:xfrm>
            <a:off x="609600" y="3633963"/>
            <a:ext cx="539496" cy="53798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0" y="0"/>
            <a:ext cx="9144000" cy="628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>
            <a:off x="228600" y="800101"/>
            <a:ext cx="8686800" cy="371475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0" y="0"/>
            <a:ext cx="9144000" cy="628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228600" y="809244"/>
            <a:ext cx="4178808" cy="276606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rgbClr val="237DB9"/>
              </a:buClr>
              <a:buSzPts val="2400"/>
              <a:buNone/>
              <a:defRPr b="1" sz="2400">
                <a:solidFill>
                  <a:srgbClr val="237DB9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8"/>
          <p:cNvSpPr txBox="1"/>
          <p:nvPr>
            <p:ph idx="2" type="body"/>
          </p:nvPr>
        </p:nvSpPr>
        <p:spPr>
          <a:xfrm>
            <a:off x="228600" y="1257300"/>
            <a:ext cx="4178808" cy="326898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8"/>
          <p:cNvSpPr txBox="1"/>
          <p:nvPr>
            <p:ph idx="3" type="body"/>
          </p:nvPr>
        </p:nvSpPr>
        <p:spPr>
          <a:xfrm>
            <a:off x="4736591" y="809244"/>
            <a:ext cx="4178808" cy="276606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rgbClr val="237DB9"/>
              </a:buClr>
              <a:buSzPts val="2400"/>
              <a:buNone/>
              <a:defRPr b="1" sz="2400">
                <a:solidFill>
                  <a:srgbClr val="237DB9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8"/>
          <p:cNvSpPr txBox="1"/>
          <p:nvPr>
            <p:ph idx="4" type="body"/>
          </p:nvPr>
        </p:nvSpPr>
        <p:spPr>
          <a:xfrm>
            <a:off x="4736591" y="1257300"/>
            <a:ext cx="4178808" cy="326898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type="title"/>
          </p:nvPr>
        </p:nvSpPr>
        <p:spPr>
          <a:xfrm>
            <a:off x="0" y="0"/>
            <a:ext cx="9144000" cy="628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" type="body"/>
          </p:nvPr>
        </p:nvSpPr>
        <p:spPr>
          <a:xfrm>
            <a:off x="228600" y="809243"/>
            <a:ext cx="4178808" cy="3717036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5" name="Google Shape;55;p9"/>
          <p:cNvSpPr txBox="1"/>
          <p:nvPr>
            <p:ph idx="2" type="body"/>
          </p:nvPr>
        </p:nvSpPr>
        <p:spPr>
          <a:xfrm>
            <a:off x="4736592" y="809243"/>
            <a:ext cx="4178808" cy="3717036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0" y="0"/>
            <a:ext cx="9144000" cy="628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Open Sans"/>
              <a:buNone/>
              <a:defRPr b="0" i="0" sz="4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0" y="0"/>
            <a:ext cx="9144000" cy="628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Open Sans"/>
              <a:buNone/>
              <a:defRPr b="1" i="0" sz="4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228600" y="810626"/>
            <a:ext cx="8686800" cy="371475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1" name="Google Shape;31;p5"/>
          <p:cNvSpPr/>
          <p:nvPr/>
        </p:nvSpPr>
        <p:spPr>
          <a:xfrm>
            <a:off x="0" y="4707351"/>
            <a:ext cx="9144000" cy="43614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b="0" i="0" sz="18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" name="Google Shape;32;p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91440" y="4764769"/>
            <a:ext cx="1757622" cy="31486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2"/>
    <p:sldLayoutId id="2147483652" r:id="rId3"/>
    <p:sldLayoutId id="2147483653" r:id="rId4"/>
    <p:sldLayoutId id="2147483654" r:id="rId5"/>
    <p:sldLayoutId id="2147483655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12.jpg"/><Relationship Id="rId9" Type="http://schemas.openxmlformats.org/officeDocument/2006/relationships/hyperlink" Target="https://www.acm.org/publications/policies/artifact-review-badging" TargetMode="External"/><Relationship Id="rId5" Type="http://schemas.openxmlformats.org/officeDocument/2006/relationships/image" Target="../media/image16.jpg"/><Relationship Id="rId6" Type="http://schemas.openxmlformats.org/officeDocument/2006/relationships/image" Target="../media/image15.jpg"/><Relationship Id="rId7" Type="http://schemas.openxmlformats.org/officeDocument/2006/relationships/image" Target="../media/image14.jpg"/><Relationship Id="rId8" Type="http://schemas.openxmlformats.org/officeDocument/2006/relationships/hyperlink" Target="https://xkcd.com/2456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acm.org/publications/policies/artifact-review-and-badging-current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hyperlink" Target="https://commons.wikimedia.org/wiki/File:FAIR_data_principles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idx="1" type="body"/>
          </p:nvPr>
        </p:nvSpPr>
        <p:spPr>
          <a:xfrm>
            <a:off x="2525400" y="1918725"/>
            <a:ext cx="661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000"/>
              <a:t>Veronica Porubsky</a:t>
            </a:r>
            <a:endParaRPr sz="20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000"/>
              <a:t>Ph.D. student, University of Washington</a:t>
            </a:r>
            <a:endParaRPr sz="2000"/>
          </a:p>
        </p:txBody>
      </p:sp>
      <p:sp>
        <p:nvSpPr>
          <p:cNvPr id="63" name="Google Shape;63;p11"/>
          <p:cNvSpPr txBox="1"/>
          <p:nvPr>
            <p:ph idx="3" type="body"/>
          </p:nvPr>
        </p:nvSpPr>
        <p:spPr>
          <a:xfrm>
            <a:off x="-40650" y="1461525"/>
            <a:ext cx="9225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7DB9"/>
              </a:buClr>
              <a:buSzPts val="2590"/>
              <a:buNone/>
            </a:pPr>
            <a:r>
              <a:rPr lang="en-US" sz="2590">
                <a:solidFill>
                  <a:schemeClr val="accent1"/>
                </a:solidFill>
              </a:rPr>
              <a:t>A practical guide to reproducible modeling</a:t>
            </a:r>
            <a:r>
              <a:rPr lang="en-US" sz="2590"/>
              <a:t> </a:t>
            </a:r>
            <a:endParaRPr sz="259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Data aggregation </a:t>
            </a:r>
            <a:endParaRPr sz="3000"/>
          </a:p>
        </p:txBody>
      </p:sp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112500" y="695975"/>
            <a:ext cx="8919000" cy="4183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Best practice: </a:t>
            </a:r>
            <a:r>
              <a:rPr lang="en-US">
                <a:solidFill>
                  <a:srgbClr val="4A86E8"/>
                </a:solidFill>
              </a:rPr>
              <a:t>when aggregating and curating data, retain its metadata and provenance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br>
              <a:rPr lang="en-US"/>
            </a:b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standard:</a:t>
            </a:r>
            <a:r>
              <a:rPr lang="en-US" sz="2800">
                <a:solidFill>
                  <a:srgbClr val="4A86E8"/>
                </a:solidFill>
              </a:rPr>
              <a:t> SEPIO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tool: </a:t>
            </a:r>
            <a:r>
              <a:rPr lang="en-US" sz="2800">
                <a:solidFill>
                  <a:srgbClr val="4A86E8"/>
                </a:solidFill>
              </a:rPr>
              <a:t>bioservices</a:t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Model construction</a:t>
            </a:r>
            <a:endParaRPr sz="3000"/>
          </a:p>
        </p:txBody>
      </p:sp>
      <p:sp>
        <p:nvSpPr>
          <p:cNvPr id="160" name="Google Shape;160;p21"/>
          <p:cNvSpPr txBox="1"/>
          <p:nvPr>
            <p:ph idx="1" type="body"/>
          </p:nvPr>
        </p:nvSpPr>
        <p:spPr>
          <a:xfrm>
            <a:off x="105250" y="800100"/>
            <a:ext cx="9038700" cy="371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Best practice: </a:t>
            </a:r>
            <a:r>
              <a:rPr lang="en-US">
                <a:solidFill>
                  <a:srgbClr val="4A86E8"/>
                </a:solidFill>
              </a:rPr>
              <a:t>make model descriptions comprehensible by using structured formats and unambiguous names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standards: </a:t>
            </a:r>
            <a:r>
              <a:rPr lang="en-US" sz="2800">
                <a:solidFill>
                  <a:srgbClr val="4A86E8"/>
                </a:solidFill>
              </a:rPr>
              <a:t>SBML, SBO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tool: </a:t>
            </a:r>
            <a:r>
              <a:rPr lang="en-US" sz="2800">
                <a:solidFill>
                  <a:srgbClr val="4A86E8"/>
                </a:solidFill>
              </a:rPr>
              <a:t>Tellurium/Antimony</a:t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Model construction</a:t>
            </a:r>
            <a:endParaRPr sz="3000"/>
          </a:p>
        </p:txBody>
      </p:sp>
      <p:sp>
        <p:nvSpPr>
          <p:cNvPr id="167" name="Google Shape;167;p22"/>
          <p:cNvSpPr txBox="1"/>
          <p:nvPr>
            <p:ph idx="1" type="body"/>
          </p:nvPr>
        </p:nvSpPr>
        <p:spPr>
          <a:xfrm>
            <a:off x="85500" y="800100"/>
            <a:ext cx="8991300" cy="371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Best practice: </a:t>
            </a:r>
            <a:r>
              <a:rPr lang="en-US">
                <a:solidFill>
                  <a:srgbClr val="4A86E8"/>
                </a:solidFill>
              </a:rPr>
              <a:t>record the model construction process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standards: </a:t>
            </a:r>
            <a:r>
              <a:rPr lang="en-US" sz="2800">
                <a:solidFill>
                  <a:srgbClr val="4A86E8"/>
                </a:solidFill>
              </a:rPr>
              <a:t>MIRIAM, SBGN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tools: </a:t>
            </a:r>
            <a:r>
              <a:rPr lang="en-US" sz="2800">
                <a:solidFill>
                  <a:srgbClr val="4A86E8"/>
                </a:solidFill>
              </a:rPr>
              <a:t>libomexmeta, sbmlutils</a:t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Parameter estimation</a:t>
            </a:r>
            <a:endParaRPr sz="3000"/>
          </a:p>
        </p:txBody>
      </p:sp>
      <p:sp>
        <p:nvSpPr>
          <p:cNvPr id="174" name="Google Shape;174;p23"/>
          <p:cNvSpPr txBox="1"/>
          <p:nvPr>
            <p:ph idx="1" type="body"/>
          </p:nvPr>
        </p:nvSpPr>
        <p:spPr>
          <a:xfrm>
            <a:off x="65775" y="800100"/>
            <a:ext cx="9037200" cy="371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Best practice: </a:t>
            </a:r>
            <a:r>
              <a:rPr lang="en-US">
                <a:solidFill>
                  <a:srgbClr val="4A86E8"/>
                </a:solidFill>
              </a:rPr>
              <a:t>if parameters are estimated, share the estimation algorithm and perform uncertainty quantification</a:t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standard:</a:t>
            </a:r>
            <a:r>
              <a:rPr lang="en-US">
                <a:solidFill>
                  <a:srgbClr val="4A86E8"/>
                </a:solidFill>
              </a:rPr>
              <a:t> </a:t>
            </a:r>
            <a:r>
              <a:rPr lang="en-US" sz="2900">
                <a:solidFill>
                  <a:srgbClr val="4A86E8"/>
                </a:solidFill>
              </a:rPr>
              <a:t>PEtab</a:t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tools:</a:t>
            </a:r>
            <a:r>
              <a:rPr lang="en-US">
                <a:solidFill>
                  <a:srgbClr val="4A86E8"/>
                </a:solidFill>
              </a:rPr>
              <a:t> </a:t>
            </a:r>
            <a:r>
              <a:rPr lang="en-US" sz="2900">
                <a:solidFill>
                  <a:srgbClr val="4A86E8"/>
                </a:solidFill>
              </a:rPr>
              <a:t>SBstoat, PyBioNetFit</a:t>
            </a:r>
            <a:endParaRPr sz="29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Simulation</a:t>
            </a:r>
            <a:endParaRPr sz="3000"/>
          </a:p>
        </p:txBody>
      </p:sp>
      <p:sp>
        <p:nvSpPr>
          <p:cNvPr id="181" name="Google Shape;181;p24"/>
          <p:cNvSpPr txBox="1"/>
          <p:nvPr>
            <p:ph idx="1" type="body"/>
          </p:nvPr>
        </p:nvSpPr>
        <p:spPr>
          <a:xfrm>
            <a:off x="228600" y="740825"/>
            <a:ext cx="8686800" cy="35631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Best practice: </a:t>
            </a:r>
            <a:r>
              <a:rPr lang="en-US">
                <a:solidFill>
                  <a:srgbClr val="4A86E8"/>
                </a:solidFill>
              </a:rPr>
              <a:t>record all simulation inputs and methods, including initial conditions, numerical integration algorithms, random number generator algorithms, and seeds</a:t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br>
              <a:rPr lang="en-US">
                <a:solidFill>
                  <a:srgbClr val="4A86E8"/>
                </a:solidFill>
              </a:rPr>
            </a:br>
            <a:r>
              <a:rPr lang="en-US"/>
              <a:t>Recommended standard:</a:t>
            </a:r>
            <a:r>
              <a:rPr lang="en-US" sz="2800">
                <a:solidFill>
                  <a:srgbClr val="4A86E8"/>
                </a:solidFill>
              </a:rPr>
              <a:t> SED-ML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tools:</a:t>
            </a:r>
            <a:r>
              <a:rPr lang="en-US" sz="2800">
                <a:solidFill>
                  <a:srgbClr val="4A86E8"/>
                </a:solidFill>
              </a:rPr>
              <a:t> COPASI, </a:t>
            </a:r>
            <a:r>
              <a:rPr lang="en-US" sz="2800">
                <a:solidFill>
                  <a:srgbClr val="4A86E8"/>
                </a:solidFill>
              </a:rPr>
              <a:t>Tellurium </a:t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Store simulation results</a:t>
            </a:r>
            <a:endParaRPr sz="3000"/>
          </a:p>
        </p:txBody>
      </p:sp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228600" y="684400"/>
            <a:ext cx="8686800" cy="38307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Best practice: </a:t>
            </a:r>
            <a:r>
              <a:rPr lang="en-US">
                <a:solidFill>
                  <a:srgbClr val="4A86E8"/>
                </a:solidFill>
              </a:rPr>
              <a:t>save structured unprocessed</a:t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A86E8"/>
                </a:solidFill>
              </a:rPr>
              <a:t>simulation results and share the data presented in graphs and tables</a:t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br>
              <a:rPr lang="en-US"/>
            </a:br>
            <a:r>
              <a:rPr lang="en-US"/>
              <a:t>Recommended format:</a:t>
            </a:r>
            <a:r>
              <a:rPr lang="en-US" sz="2800">
                <a:solidFill>
                  <a:srgbClr val="4A86E8"/>
                </a:solidFill>
              </a:rPr>
              <a:t> HDF5</a:t>
            </a:r>
            <a:br>
              <a:rPr lang="en-US" sz="2800">
                <a:solidFill>
                  <a:srgbClr val="4A86E8"/>
                </a:solidFill>
              </a:rPr>
            </a:br>
            <a:r>
              <a:rPr lang="en-US"/>
              <a:t>Recommended tools:</a:t>
            </a:r>
            <a:r>
              <a:rPr lang="en-US" sz="2800">
                <a:solidFill>
                  <a:srgbClr val="4A86E8"/>
                </a:solidFill>
              </a:rPr>
              <a:t> numpy, pandas</a:t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Verification &amp; validation</a:t>
            </a:r>
            <a:endParaRPr sz="3000"/>
          </a:p>
        </p:txBody>
      </p:sp>
      <p:sp>
        <p:nvSpPr>
          <p:cNvPr id="195" name="Google Shape;195;p26"/>
          <p:cNvSpPr txBox="1"/>
          <p:nvPr>
            <p:ph idx="1" type="body"/>
          </p:nvPr>
        </p:nvSpPr>
        <p:spPr>
          <a:xfrm>
            <a:off x="228600" y="800101"/>
            <a:ext cx="8686800" cy="371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Best practice: </a:t>
            </a:r>
            <a:r>
              <a:rPr lang="en-US">
                <a:solidFill>
                  <a:srgbClr val="4A86E8"/>
                </a:solidFill>
              </a:rPr>
              <a:t>automate and document model verification and validation</a:t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</a:rPr>
              <a:t>Recommended tools:</a:t>
            </a:r>
            <a:r>
              <a:rPr lang="en-US" sz="2800">
                <a:solidFill>
                  <a:srgbClr val="4A86E8"/>
                </a:solidFill>
              </a:rPr>
              <a:t> sbmllint, pytest</a:t>
            </a:r>
            <a:endParaRPr sz="28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Replication</a:t>
            </a:r>
            <a:endParaRPr sz="3000"/>
          </a:p>
        </p:txBody>
      </p:sp>
      <p:sp>
        <p:nvSpPr>
          <p:cNvPr id="202" name="Google Shape;202;p27"/>
          <p:cNvSpPr txBox="1"/>
          <p:nvPr>
            <p:ph idx="1" type="body"/>
          </p:nvPr>
        </p:nvSpPr>
        <p:spPr>
          <a:xfrm>
            <a:off x="228600" y="800101"/>
            <a:ext cx="8686800" cy="371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Best practice: </a:t>
            </a:r>
            <a:r>
              <a:rPr lang="en-US">
                <a:solidFill>
                  <a:srgbClr val="4A86E8"/>
                </a:solidFill>
              </a:rPr>
              <a:t>confirm that model predictions can be reproduced in an independent computing environment</a:t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Recommended  standard:</a:t>
            </a:r>
            <a:r>
              <a:rPr lang="en-US" sz="2800">
                <a:solidFill>
                  <a:srgbClr val="4A86E8"/>
                </a:solidFill>
              </a:rPr>
              <a:t> COMBINE archive</a:t>
            </a:r>
            <a:br>
              <a:rPr lang="en-US" sz="2800">
                <a:solidFill>
                  <a:srgbClr val="4A86E8"/>
                </a:solidFill>
              </a:rPr>
            </a:br>
            <a:r>
              <a:rPr lang="en-US"/>
              <a:t>Recommended tool: </a:t>
            </a:r>
            <a:r>
              <a:rPr lang="en-US" sz="2800">
                <a:solidFill>
                  <a:srgbClr val="4A86E8"/>
                </a:solidFill>
              </a:rPr>
              <a:t>BioSimulators</a:t>
            </a:r>
            <a:endParaRPr sz="28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Package artifacts + documentation</a:t>
            </a:r>
            <a:endParaRPr sz="3000"/>
          </a:p>
        </p:txBody>
      </p:sp>
      <p:sp>
        <p:nvSpPr>
          <p:cNvPr id="209" name="Google Shape;209;p28"/>
          <p:cNvSpPr txBox="1"/>
          <p:nvPr>
            <p:ph idx="1" type="body"/>
          </p:nvPr>
        </p:nvSpPr>
        <p:spPr>
          <a:xfrm>
            <a:off x="228600" y="574050"/>
            <a:ext cx="8686800" cy="39954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700"/>
              <a:t>Best practice: </a:t>
            </a:r>
            <a:r>
              <a:rPr lang="en-US" sz="2700">
                <a:solidFill>
                  <a:srgbClr val="4A86E8"/>
                </a:solidFill>
              </a:rPr>
              <a:t>create packages that contain all model artifacts and documentations, and deposit them in public, version-controlled repositories</a:t>
            </a:r>
            <a:br>
              <a:rPr lang="en-US" sz="2700">
                <a:solidFill>
                  <a:srgbClr val="4A86E8"/>
                </a:solidFill>
              </a:rPr>
            </a:br>
            <a:endParaRPr sz="27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700"/>
              <a:t>Recommended standard: </a:t>
            </a:r>
            <a:r>
              <a:rPr lang="en-US" sz="2700">
                <a:solidFill>
                  <a:srgbClr val="4A86E8"/>
                </a:solidFill>
              </a:rPr>
              <a:t>COMBINE archive</a:t>
            </a:r>
            <a:endParaRPr sz="27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700"/>
              <a:t>Recommended tool:</a:t>
            </a:r>
            <a:r>
              <a:rPr lang="en-US" sz="2700">
                <a:solidFill>
                  <a:srgbClr val="4A86E8"/>
                </a:solidFill>
              </a:rPr>
              <a:t> BioSimulators</a:t>
            </a:r>
            <a:endParaRPr sz="27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700"/>
              <a:t>Recommended database: </a:t>
            </a:r>
            <a:r>
              <a:rPr lang="en-US" sz="2700">
                <a:solidFill>
                  <a:srgbClr val="4A86E8"/>
                </a:solidFill>
              </a:rPr>
              <a:t>BioModels, FairdomHub</a:t>
            </a:r>
            <a:endParaRPr sz="27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Big picture “practical” ideas </a:t>
            </a:r>
            <a:endParaRPr sz="3000"/>
          </a:p>
        </p:txBody>
      </p:sp>
      <p:sp>
        <p:nvSpPr>
          <p:cNvPr id="216" name="Google Shape;216;p29"/>
          <p:cNvSpPr txBox="1"/>
          <p:nvPr>
            <p:ph idx="1" type="body"/>
          </p:nvPr>
        </p:nvSpPr>
        <p:spPr>
          <a:xfrm>
            <a:off x="302550" y="727451"/>
            <a:ext cx="8686800" cy="62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Use of standards improves ease of reproducibility</a:t>
            </a:r>
            <a:endParaRPr sz="2800">
              <a:solidFill>
                <a:srgbClr val="4A86E8"/>
              </a:solidFill>
            </a:endParaRPr>
          </a:p>
        </p:txBody>
      </p:sp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302550" y="1312651"/>
            <a:ext cx="8686800" cy="62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Self-contained</a:t>
            </a:r>
            <a:r>
              <a:rPr lang="en-US" sz="2400"/>
              <a:t> solutions enable replication</a:t>
            </a:r>
            <a:endParaRPr sz="2800">
              <a:solidFill>
                <a:srgbClr val="4A86E8"/>
              </a:solidFill>
            </a:endParaRPr>
          </a:p>
        </p:txBody>
      </p:sp>
      <p:sp>
        <p:nvSpPr>
          <p:cNvPr id="218" name="Google Shape;218;p29"/>
          <p:cNvSpPr txBox="1"/>
          <p:nvPr>
            <p:ph idx="1" type="body"/>
          </p:nvPr>
        </p:nvSpPr>
        <p:spPr>
          <a:xfrm>
            <a:off x="302550" y="1900613"/>
            <a:ext cx="8686800" cy="62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Model versioning supports iterative development</a:t>
            </a:r>
            <a:endParaRPr sz="2800">
              <a:solidFill>
                <a:srgbClr val="4A86E8"/>
              </a:solidFill>
            </a:endParaRPr>
          </a:p>
        </p:txBody>
      </p:sp>
      <p:sp>
        <p:nvSpPr>
          <p:cNvPr id="219" name="Google Shape;219;p29"/>
          <p:cNvSpPr txBox="1"/>
          <p:nvPr>
            <p:ph idx="1" type="body"/>
          </p:nvPr>
        </p:nvSpPr>
        <p:spPr>
          <a:xfrm>
            <a:off x="302550" y="2529126"/>
            <a:ext cx="8686800" cy="62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Minimal information criteria or checklists can help you disseminate all relevant information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A86E8"/>
              </a:solidFill>
            </a:endParaRPr>
          </a:p>
        </p:txBody>
      </p:sp>
      <p:sp>
        <p:nvSpPr>
          <p:cNvPr id="220" name="Google Shape;220;p29"/>
          <p:cNvSpPr txBox="1"/>
          <p:nvPr/>
        </p:nvSpPr>
        <p:spPr>
          <a:xfrm>
            <a:off x="302550" y="3580300"/>
            <a:ext cx="82812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-US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Software engineering principles support clean and comprehensible code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Half of 455 evaluated kinetic models not reproducible</a:t>
            </a:r>
            <a:endParaRPr sz="2300"/>
          </a:p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3752925" y="4791800"/>
            <a:ext cx="51411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Tiwari et al. (2021) </a:t>
            </a:r>
            <a:r>
              <a:rPr lang="en-US" sz="900">
                <a:latin typeface="Arial"/>
                <a:ea typeface="Arial"/>
                <a:cs typeface="Arial"/>
                <a:sym typeface="Arial"/>
              </a:rPr>
              <a:t>DOI:</a:t>
            </a:r>
            <a:r>
              <a:rPr lang="en-US" sz="900">
                <a:latin typeface="Arial"/>
                <a:ea typeface="Arial"/>
                <a:cs typeface="Arial"/>
                <a:sym typeface="Arial"/>
              </a:rPr>
              <a:t>10.15252/msb.20209982</a:t>
            </a:r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38" y="1093700"/>
            <a:ext cx="8027873" cy="308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idx="1" type="body"/>
          </p:nvPr>
        </p:nvSpPr>
        <p:spPr>
          <a:xfrm>
            <a:off x="221550" y="1284100"/>
            <a:ext cx="8781300" cy="2685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900"/>
              <a:t>Can we guide modelers to follow </a:t>
            </a:r>
            <a:endParaRPr sz="3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900"/>
              <a:t>reproducible practices by influencing the culture?</a:t>
            </a:r>
            <a:endParaRPr sz="39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Journals incentive structure</a:t>
            </a:r>
            <a:endParaRPr sz="3000"/>
          </a:p>
        </p:txBody>
      </p:sp>
      <p:pic>
        <p:nvPicPr>
          <p:cNvPr id="233" name="Google Shape;2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75" y="659487"/>
            <a:ext cx="2338628" cy="39979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" name="Google Shape;234;p31"/>
          <p:cNvGrpSpPr/>
          <p:nvPr/>
        </p:nvGrpSpPr>
        <p:grpSpPr>
          <a:xfrm>
            <a:off x="3045325" y="718100"/>
            <a:ext cx="5857850" cy="3970263"/>
            <a:chOff x="201925" y="673300"/>
            <a:chExt cx="5857850" cy="3970263"/>
          </a:xfrm>
        </p:grpSpPr>
        <p:pic>
          <p:nvPicPr>
            <p:cNvPr id="235" name="Google Shape;235;p31"/>
            <p:cNvPicPr preferRelativeResize="0"/>
            <p:nvPr/>
          </p:nvPicPr>
          <p:blipFill rotWithShape="1">
            <a:blip r:embed="rId4">
              <a:alphaModFix/>
            </a:blip>
            <a:srcRect b="7860" l="4276" r="4349" t="7708"/>
            <a:stretch/>
          </p:blipFill>
          <p:spPr>
            <a:xfrm>
              <a:off x="1115450" y="2478063"/>
              <a:ext cx="4164375" cy="2165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6" name="Google Shape;236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01925" y="673313"/>
              <a:ext cx="1843950" cy="183428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3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208875" y="673300"/>
              <a:ext cx="1843950" cy="18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3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215825" y="673313"/>
              <a:ext cx="1843950" cy="183427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9" name="Google Shape;239;p31"/>
          <p:cNvSpPr txBox="1"/>
          <p:nvPr>
            <p:ph idx="1" type="body"/>
          </p:nvPr>
        </p:nvSpPr>
        <p:spPr>
          <a:xfrm>
            <a:off x="4248700" y="4688375"/>
            <a:ext cx="4695600" cy="40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Image source (left): </a:t>
            </a:r>
            <a:r>
              <a:rPr lang="en-US" sz="900" u="sng">
                <a:latin typeface="Arial"/>
                <a:ea typeface="Arial"/>
                <a:cs typeface="Arial"/>
                <a:sym typeface="Arial"/>
                <a:hlinkClick r:id="rId8"/>
              </a:rPr>
              <a:t>https://xkcd.com/2456/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Image source (right): </a:t>
            </a:r>
            <a:r>
              <a:rPr lang="en-US" sz="900" u="sng">
                <a:latin typeface="Arial"/>
                <a:ea typeface="Arial"/>
                <a:cs typeface="Arial"/>
                <a:sym typeface="Arial"/>
                <a:hlinkClick r:id="rId9"/>
              </a:rPr>
              <a:t>https://www.acm.org/publications/policies/artifact-review-badging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 </a:t>
            </a:r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Community support</a:t>
            </a:r>
            <a:endParaRPr sz="3000"/>
          </a:p>
        </p:txBody>
      </p:sp>
      <p:pic>
        <p:nvPicPr>
          <p:cNvPr id="246" name="Google Shape;24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352" y="1493475"/>
            <a:ext cx="7261225" cy="215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Community support</a:t>
            </a:r>
            <a:endParaRPr sz="3000"/>
          </a:p>
        </p:txBody>
      </p:sp>
      <p:pic>
        <p:nvPicPr>
          <p:cNvPr id="253" name="Google Shape;253;p33"/>
          <p:cNvPicPr preferRelativeResize="0"/>
          <p:nvPr/>
        </p:nvPicPr>
        <p:blipFill rotWithShape="1">
          <a:blip r:embed="rId3">
            <a:alphaModFix/>
          </a:blip>
          <a:srcRect b="37427" l="0" r="0" t="24891"/>
          <a:stretch/>
        </p:blipFill>
        <p:spPr>
          <a:xfrm>
            <a:off x="478316" y="1374350"/>
            <a:ext cx="8187375" cy="218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Big picture “cultural” ideas </a:t>
            </a:r>
            <a:endParaRPr sz="3000"/>
          </a:p>
        </p:txBody>
      </p:sp>
      <p:sp>
        <p:nvSpPr>
          <p:cNvPr id="260" name="Google Shape;260;p34"/>
          <p:cNvSpPr txBox="1"/>
          <p:nvPr>
            <p:ph idx="1" type="body"/>
          </p:nvPr>
        </p:nvSpPr>
        <p:spPr>
          <a:xfrm>
            <a:off x="134475" y="800100"/>
            <a:ext cx="8781000" cy="712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Journals: reward data/code sharing, check if reproducible</a:t>
            </a:r>
            <a:endParaRPr sz="2800">
              <a:solidFill>
                <a:srgbClr val="4A86E8"/>
              </a:solidFill>
            </a:endParaRPr>
          </a:p>
        </p:txBody>
      </p:sp>
      <p:sp>
        <p:nvSpPr>
          <p:cNvPr id="261" name="Google Shape;261;p34"/>
          <p:cNvSpPr txBox="1"/>
          <p:nvPr>
            <p:ph idx="1" type="body"/>
          </p:nvPr>
        </p:nvSpPr>
        <p:spPr>
          <a:xfrm>
            <a:off x="134475" y="1624925"/>
            <a:ext cx="8781000" cy="1120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Individuals: use open source software, open-access publishing</a:t>
            </a:r>
            <a:endParaRPr sz="2800">
              <a:solidFill>
                <a:srgbClr val="4A86E8"/>
              </a:solidFill>
            </a:endParaRPr>
          </a:p>
        </p:txBody>
      </p:sp>
      <p:sp>
        <p:nvSpPr>
          <p:cNvPr id="262" name="Google Shape;262;p34"/>
          <p:cNvSpPr txBox="1"/>
          <p:nvPr>
            <p:ph idx="1" type="body"/>
          </p:nvPr>
        </p:nvSpPr>
        <p:spPr>
          <a:xfrm>
            <a:off x="134475" y="2745425"/>
            <a:ext cx="8781000" cy="1456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Communities: could collaboratively develop tools and standards to provide functionality and a common language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60"/>
              <a:buFont typeface="Open Sans"/>
              <a:buNone/>
            </a:pPr>
            <a:r>
              <a:rPr lang="en-US" sz="3000"/>
              <a:t>Acknowledgements</a:t>
            </a:r>
            <a:endParaRPr sz="3959"/>
          </a:p>
        </p:txBody>
      </p:sp>
      <p:sp>
        <p:nvSpPr>
          <p:cNvPr id="268" name="Google Shape;268;p35"/>
          <p:cNvSpPr txBox="1"/>
          <p:nvPr>
            <p:ph idx="1" type="body"/>
          </p:nvPr>
        </p:nvSpPr>
        <p:spPr>
          <a:xfrm>
            <a:off x="224250" y="714300"/>
            <a:ext cx="8695500" cy="37149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2000"/>
              <a:t>Best practices paper c</a:t>
            </a:r>
            <a:r>
              <a:rPr b="1" lang="en-US" sz="2000"/>
              <a:t>o-authors: </a:t>
            </a:r>
            <a:r>
              <a:rPr lang="en-US" sz="2000"/>
              <a:t>Arthur Goldberg,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000"/>
              <a:t>David Nickerson, Anand Rampadarath, Jonathan Karr,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000"/>
              <a:t>Herbert Sauro</a:t>
            </a:r>
            <a:br>
              <a:rPr lang="en-US" sz="2000"/>
            </a:b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2000"/>
              <a:t>The Sauro Lab: </a:t>
            </a:r>
            <a:r>
              <a:rPr lang="en-US" sz="2000"/>
              <a:t>especially Lucian Smith, Andy Somogyi,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000"/>
              <a:t>Steve Andrews, Michael Kochen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2000"/>
              <a:t>Center for Reproducible Biomedical Modeling team: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000"/>
              <a:t>especially John Gennari </a:t>
            </a:r>
            <a:br>
              <a:rPr lang="en-US" sz="2000"/>
            </a:b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2000"/>
              <a:t>The COMBINE community</a:t>
            </a:r>
            <a:endParaRPr b="1" sz="20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2000"/>
              <a:t>Funding:</a:t>
            </a:r>
            <a:endParaRPr b="1" sz="20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000"/>
              <a:t>NIH P41-EB023912</a:t>
            </a:r>
            <a:endParaRPr sz="2000"/>
          </a:p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2400"/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8073" y="2179579"/>
            <a:ext cx="1352200" cy="166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60"/>
              <a:buFont typeface="Open Sans"/>
              <a:buNone/>
            </a:pPr>
            <a:r>
              <a:rPr lang="en-US" sz="3000"/>
              <a:t>Relevant references</a:t>
            </a:r>
            <a:endParaRPr sz="3959"/>
          </a:p>
        </p:txBody>
      </p:sp>
      <p:sp>
        <p:nvSpPr>
          <p:cNvPr id="275" name="Google Shape;275;p36"/>
          <p:cNvSpPr txBox="1"/>
          <p:nvPr/>
        </p:nvSpPr>
        <p:spPr>
          <a:xfrm>
            <a:off x="151775" y="796800"/>
            <a:ext cx="88785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Tiwari et al. (2021). Reproducibility in systems biology modelling. </a:t>
            </a:r>
            <a:r>
              <a:rPr i="1" lang="en-US"/>
              <a:t>Molecular Systems Biology. </a:t>
            </a:r>
            <a:br>
              <a:rPr i="1" lang="en-US"/>
            </a:br>
            <a:r>
              <a:rPr i="1" lang="en-US"/>
              <a:t>	</a:t>
            </a:r>
            <a:r>
              <a:rPr lang="en-US"/>
              <a:t>DOI: 10.15252/msb.20209982</a:t>
            </a:r>
            <a:br>
              <a:rPr lang="en-US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Ashley G. Smart (2018). The war over supercooled water. </a:t>
            </a:r>
            <a:r>
              <a:rPr i="1" lang="en-US"/>
              <a:t>Physics Today. </a:t>
            </a:r>
            <a:r>
              <a:rPr lang="en-US"/>
              <a:t>DOI: 10.1063/PT.6.1.20180822a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Wilkinson et al. (2016). The FAIR Guiding Principles for scientific data management and stewardship. </a:t>
            </a:r>
            <a:br>
              <a:rPr lang="en-US"/>
            </a:br>
            <a:r>
              <a:rPr lang="en-US"/>
              <a:t>	</a:t>
            </a:r>
            <a:r>
              <a:rPr i="1" lang="en-US"/>
              <a:t>Sci Data 3,</a:t>
            </a:r>
            <a:r>
              <a:rPr lang="en-US"/>
              <a:t> DOI: 10.1038/sdata.2016.18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Porubsky et al. (2020). Best practices for making reproducible biochemical models. </a:t>
            </a:r>
            <a:r>
              <a:rPr i="1" lang="en-US"/>
              <a:t>Cell Systems</a:t>
            </a:r>
            <a:r>
              <a:rPr lang="en-US"/>
              <a:t>. </a:t>
            </a:r>
            <a:br>
              <a:rPr lang="en-US"/>
            </a:br>
            <a:r>
              <a:rPr lang="en-US"/>
              <a:t>	DOI: 10.1016/j.cels.2020.06.012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Association for Computing Machinery (2020) . Artifact Review and Badging Version 1.1 . </a:t>
            </a:r>
            <a:br>
              <a:rPr lang="en-US"/>
            </a:br>
            <a:r>
              <a:rPr lang="en-US"/>
              <a:t>	URL: </a:t>
            </a:r>
            <a:r>
              <a:rPr lang="en-US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https://www.acm.org/publications/policies/artifact-review-and-badging-current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[Tragic] anecdote about reproducibility failing</a:t>
            </a:r>
            <a:endParaRPr sz="2300"/>
          </a:p>
        </p:txBody>
      </p:sp>
      <p:sp>
        <p:nvSpPr>
          <p:cNvPr id="78" name="Google Shape;78;p13"/>
          <p:cNvSpPr txBox="1"/>
          <p:nvPr>
            <p:ph idx="1" type="body"/>
          </p:nvPr>
        </p:nvSpPr>
        <p:spPr>
          <a:xfrm>
            <a:off x="3752925" y="4791800"/>
            <a:ext cx="51411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“The war over supercooled water” DOI:10.1063/PT.6.1.20180822a</a:t>
            </a:r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9800" y="1091325"/>
            <a:ext cx="2334507" cy="311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857" y="1091313"/>
            <a:ext cx="2334507" cy="31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3"/>
          <p:cNvSpPr/>
          <p:nvPr/>
        </p:nvSpPr>
        <p:spPr>
          <a:xfrm>
            <a:off x="442150" y="1091325"/>
            <a:ext cx="1308900" cy="910500"/>
          </a:xfrm>
          <a:prstGeom prst="wedgeRectCallout">
            <a:avLst>
              <a:gd fmla="val 99694" name="adj1"/>
              <a:gd fmla="val 23037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7456500" y="1661254"/>
            <a:ext cx="1308900" cy="1167900"/>
          </a:xfrm>
          <a:prstGeom prst="wedgeRectCallout">
            <a:avLst>
              <a:gd fmla="val -101115" name="adj1"/>
              <a:gd fmla="val -28526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442150" y="2571750"/>
            <a:ext cx="1308900" cy="1006800"/>
          </a:xfrm>
          <a:prstGeom prst="wedgeRectCallout">
            <a:avLst>
              <a:gd fmla="val 98067" name="adj1"/>
              <a:gd fmla="val -80477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387700" y="1022975"/>
            <a:ext cx="1417800" cy="5343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Water molecules show a transition from high-density to low-density liquid when supercooled.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>
            <p:ph idx="1" type="body"/>
          </p:nvPr>
        </p:nvSpPr>
        <p:spPr>
          <a:xfrm>
            <a:off x="7456500" y="1622550"/>
            <a:ext cx="1369800" cy="12453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Our simulations under similar conditions show that supercooled water just looks like water.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411700" y="2531000"/>
            <a:ext cx="1369800" cy="5343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We have validated our approach extensively. Can we see your code to figure this out?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1859750" y="4204000"/>
            <a:ext cx="23346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Princeton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>
            <a:off x="4896800" y="4204000"/>
            <a:ext cx="23346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UC-Berkeley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3"/>
          <p:cNvSpPr txBox="1"/>
          <p:nvPr>
            <p:ph idx="1" type="body"/>
          </p:nvPr>
        </p:nvSpPr>
        <p:spPr>
          <a:xfrm>
            <a:off x="4896813" y="628500"/>
            <a:ext cx="23346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Dr. David Chandler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1797650" y="628500"/>
            <a:ext cx="24588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Dr. Pablo Debenedetti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475" y="-2249400"/>
            <a:ext cx="10099215" cy="75791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2001075" y="1993500"/>
            <a:ext cx="5409600" cy="1319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6100">
                <a:solidFill>
                  <a:schemeClr val="lt2"/>
                </a:solidFill>
              </a:rPr>
              <a:t>7 years later</a:t>
            </a:r>
            <a:endParaRPr b="1" sz="61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[Tragic] anecdote about reproducibility failing</a:t>
            </a:r>
            <a:endParaRPr sz="2300"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9800" y="1091325"/>
            <a:ext cx="2334507" cy="311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857" y="1091313"/>
            <a:ext cx="2334507" cy="31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/>
          <p:nvPr/>
        </p:nvSpPr>
        <p:spPr>
          <a:xfrm>
            <a:off x="442150" y="2365950"/>
            <a:ext cx="1308900" cy="1838100"/>
          </a:xfrm>
          <a:prstGeom prst="wedgeRectCallout">
            <a:avLst>
              <a:gd fmla="val 90796" name="adj1"/>
              <a:gd fmla="val -53973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7447500" y="1097696"/>
            <a:ext cx="1308900" cy="628500"/>
          </a:xfrm>
          <a:prstGeom prst="wedgeRectCallout">
            <a:avLst>
              <a:gd fmla="val -100742" name="adj1"/>
              <a:gd fmla="val 57626" name="adj2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 txBox="1"/>
          <p:nvPr>
            <p:ph idx="1" type="body"/>
          </p:nvPr>
        </p:nvSpPr>
        <p:spPr>
          <a:xfrm>
            <a:off x="4896813" y="628500"/>
            <a:ext cx="23346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Dr. </a:t>
            </a: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David Chandler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5"/>
          <p:cNvSpPr txBox="1"/>
          <p:nvPr>
            <p:ph idx="1" type="body"/>
          </p:nvPr>
        </p:nvSpPr>
        <p:spPr>
          <a:xfrm>
            <a:off x="1797650" y="628500"/>
            <a:ext cx="24588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Dr. </a:t>
            </a: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Pablo Debenedetti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5"/>
          <p:cNvSpPr txBox="1"/>
          <p:nvPr>
            <p:ph idx="1" type="body"/>
          </p:nvPr>
        </p:nvSpPr>
        <p:spPr>
          <a:xfrm>
            <a:off x="411700" y="2315297"/>
            <a:ext cx="1369800" cy="12306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Ah, there is a bug in this Monte Carlo algorithm. It makes your code run faster, but under the wrong physical conditions. Of course water looks like water at this temperature.</a:t>
            </a:r>
            <a:endParaRPr sz="1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5"/>
          <p:cNvSpPr txBox="1"/>
          <p:nvPr>
            <p:ph idx="1" type="body"/>
          </p:nvPr>
        </p:nvSpPr>
        <p:spPr>
          <a:xfrm>
            <a:off x="7447500" y="1097700"/>
            <a:ext cx="1369800" cy="5571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Alright.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Here is our code.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3752925" y="4791800"/>
            <a:ext cx="51411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“The war over supercooled water” DOI:10.1063/PT.6.1.20180822a</a:t>
            </a:r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5"/>
          <p:cNvSpPr txBox="1"/>
          <p:nvPr>
            <p:ph idx="1" type="body"/>
          </p:nvPr>
        </p:nvSpPr>
        <p:spPr>
          <a:xfrm>
            <a:off x="1859750" y="4204000"/>
            <a:ext cx="23346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Princeton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4896800" y="4204000"/>
            <a:ext cx="2334600" cy="4692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b="1" lang="en-US" sz="1700">
                <a:latin typeface="Arial"/>
                <a:ea typeface="Arial"/>
                <a:cs typeface="Arial"/>
                <a:sym typeface="Arial"/>
              </a:rPr>
              <a:t>UC-Berkeley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Agenda</a:t>
            </a:r>
            <a:endParaRPr sz="3000"/>
          </a:p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228600" y="990600"/>
            <a:ext cx="8686800" cy="62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A practical guide to reproducible biomodeling</a:t>
            </a:r>
            <a:endParaRPr sz="2800">
              <a:solidFill>
                <a:srgbClr val="4A86E8"/>
              </a:solidFill>
            </a:endParaRPr>
          </a:p>
        </p:txBody>
      </p:sp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228600" y="1686350"/>
            <a:ext cx="8686800" cy="62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Cultural shifts to enable reproducible biomodeling</a:t>
            </a:r>
            <a:endParaRPr sz="28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A86E8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368100" y="1331200"/>
            <a:ext cx="8686800" cy="2970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900"/>
              <a:t>What practical guidelines can we follow to help make our models reproducible?</a:t>
            </a:r>
            <a:endParaRPr sz="3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Best practices for reproducible biomodeling</a:t>
            </a:r>
            <a:endParaRPr sz="3000"/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588" y="924750"/>
            <a:ext cx="6772826" cy="329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>
            <p:ph type="title"/>
          </p:nvPr>
        </p:nvSpPr>
        <p:spPr>
          <a:xfrm>
            <a:off x="0" y="0"/>
            <a:ext cx="9144000" cy="628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FAIR principles</a:t>
            </a:r>
            <a:endParaRPr sz="3000"/>
          </a:p>
        </p:txBody>
      </p:sp>
      <p:pic>
        <p:nvPicPr>
          <p:cNvPr id="143" name="Google Shape;1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63" y="949075"/>
            <a:ext cx="8342475" cy="282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4356575" y="4663125"/>
            <a:ext cx="4465200" cy="3681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Image source: </a:t>
            </a:r>
            <a:r>
              <a:rPr lang="en-US" sz="900" u="sng">
                <a:latin typeface="Arial"/>
                <a:ea typeface="Arial"/>
                <a:cs typeface="Arial"/>
                <a:sym typeface="Arial"/>
                <a:hlinkClick r:id="rId4"/>
              </a:rPr>
              <a:t>https://commons.wikimedia.org/wiki/File:FAIR_data_principles.jpg</a:t>
            </a: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 </a:t>
            </a:r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179300" y="3938438"/>
            <a:ext cx="6241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Recommended tool: </a:t>
            </a:r>
            <a:r>
              <a:rPr lang="en-US" sz="2800">
                <a:solidFill>
                  <a:srgbClr val="4A86E8"/>
                </a:solidFill>
                <a:latin typeface="Open Sans"/>
                <a:ea typeface="Open Sans"/>
                <a:cs typeface="Open Sans"/>
                <a:sym typeface="Open Sans"/>
              </a:rPr>
              <a:t>GitHub</a:t>
            </a:r>
            <a:endParaRPr/>
          </a:p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3557675" y="4871650"/>
            <a:ext cx="5264100" cy="368100"/>
          </a:xfrm>
          <a:prstGeom prst="rect">
            <a:avLst/>
          </a:prstGeom>
          <a:noFill/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900">
                <a:latin typeface="Arial"/>
                <a:ea typeface="Arial"/>
                <a:cs typeface="Arial"/>
                <a:sym typeface="Arial"/>
              </a:rPr>
              <a:t>Wilkinson et al (2016). DOI: 10.1038/sdata.2016.18</a:t>
            </a:r>
            <a:r>
              <a:rPr lang="en-US" sz="900">
                <a:latin typeface="Arial"/>
                <a:ea typeface="Arial"/>
                <a:cs typeface="Arial"/>
                <a:sym typeface="Arial"/>
              </a:rPr>
              <a:t> </a:t>
            </a:r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enter template">
  <a:themeElements>
    <a:clrScheme name="Center for Reproducible Biomedical Modeling">
      <a:dk1>
        <a:srgbClr val="323232"/>
      </a:dk1>
      <a:lt1>
        <a:srgbClr val="FFFFFF"/>
      </a:lt1>
      <a:dk2>
        <a:srgbClr val="323232"/>
      </a:dk2>
      <a:lt2>
        <a:srgbClr val="FFFFFF"/>
      </a:lt2>
      <a:accent1>
        <a:srgbClr val="237DB9"/>
      </a:accent1>
      <a:accent2>
        <a:srgbClr val="15AA96"/>
      </a:accent2>
      <a:accent3>
        <a:srgbClr val="9BB955"/>
      </a:accent3>
      <a:accent4>
        <a:srgbClr val="F19B14"/>
      </a:accent4>
      <a:accent5>
        <a:srgbClr val="BE382C"/>
      </a:accent5>
      <a:accent6>
        <a:srgbClr val="633247"/>
      </a:accent6>
      <a:hlink>
        <a:srgbClr val="FFFFFF"/>
      </a:hlink>
      <a:folHlink>
        <a:srgbClr val="59595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Design">
  <a:themeElements>
    <a:clrScheme name="Center for Reproducible Biomedical Modeling">
      <a:dk1>
        <a:srgbClr val="323232"/>
      </a:dk1>
      <a:lt1>
        <a:srgbClr val="FFFFFF"/>
      </a:lt1>
      <a:dk2>
        <a:srgbClr val="323232"/>
      </a:dk2>
      <a:lt2>
        <a:srgbClr val="FFFFFF"/>
      </a:lt2>
      <a:accent1>
        <a:srgbClr val="237DB9"/>
      </a:accent1>
      <a:accent2>
        <a:srgbClr val="15AA96"/>
      </a:accent2>
      <a:accent3>
        <a:srgbClr val="9BB955"/>
      </a:accent3>
      <a:accent4>
        <a:srgbClr val="F19B14"/>
      </a:accent4>
      <a:accent5>
        <a:srgbClr val="BE382C"/>
      </a:accent5>
      <a:accent6>
        <a:srgbClr val="633247"/>
      </a:accent6>
      <a:hlink>
        <a:srgbClr val="FFFFFF"/>
      </a:hlink>
      <a:folHlink>
        <a:srgbClr val="59595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